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74" r:id="rId12"/>
    <p:sldId id="266" r:id="rId13"/>
    <p:sldId id="260" r:id="rId14"/>
    <p:sldId id="267" r:id="rId15"/>
    <p:sldId id="269" r:id="rId16"/>
    <p:sldId id="277" r:id="rId17"/>
    <p:sldId id="272" r:id="rId18"/>
    <p:sldId id="275" r:id="rId19"/>
    <p:sldId id="276" r:id="rId20"/>
    <p:sldId id="273" r:id="rId21"/>
    <p:sldId id="270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5632-CB58-4B07-B901-7A9DFFCB42BC}" type="datetimeFigureOut">
              <a:rPr lang="el-GR" smtClean="0"/>
              <a:t>14/5/2016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253C0-C4E7-4039-ADBD-D8BCE04E9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22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53C0-C4E7-4039-ADBD-D8BCE04E9ED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97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439268-C67C-4631-A558-8F5ECFC17CFA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8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132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968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5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4901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609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8116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7B12-C94B-48A5-9466-22E4B67060F7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8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E65-0A62-42DA-BF95-7C16D16092DE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0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DAE3-D296-4CF2-B2CD-0466DBD03574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90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FA33-3F68-45D5-956B-15F17645AEF9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1929-C794-4CF6-8970-88628015A35D}" type="datetime1">
              <a:rPr lang="el-GR" smtClean="0"/>
              <a:t>14/5/2016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7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857-937F-4255-B89F-70484B06145F}" type="datetime1">
              <a:rPr lang="el-GR" smtClean="0"/>
              <a:t>14/5/2016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0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EF3B-1E0D-4761-AFA0-330E9D151458}" type="datetime1">
              <a:rPr lang="el-GR" smtClean="0"/>
              <a:t>14/5/2016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B8F1-E191-419B-9E4C-8D3B95A0634C}" type="datetime1">
              <a:rPr lang="el-GR" smtClean="0"/>
              <a:t>14/5/2016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48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EA0C-E77C-47A4-B089-CC1F33A8343B}" type="datetime1">
              <a:rPr lang="el-GR" smtClean="0"/>
              <a:t>14/5/2016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7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F8E-C0E3-4E4A-BAF7-56F5BB29DA9C}" type="datetime1">
              <a:rPr lang="el-GR" smtClean="0"/>
              <a:t>14/5/2016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0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F9A76-10F4-406B-90A5-3A5CEB9FD56B}" type="datetime1">
              <a:rPr lang="el-GR" smtClean="0"/>
              <a:t>14/5/2016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7AF4F7-4AE1-45A2-8EE2-F413503095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55" y="3996261"/>
            <a:ext cx="1412101" cy="1320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Πανεπιστήμιο Κρήτης-Τμήμα Χημείας</a:t>
            </a:r>
            <a:br>
              <a:rPr lang="el-GR" sz="1800" dirty="0" smtClean="0"/>
            </a:br>
            <a:r>
              <a:rPr lang="el-GR" sz="1800" dirty="0" smtClean="0"/>
              <a:t>Μάθημα:Υπερμοριακή Χημεία</a:t>
            </a:r>
            <a:br>
              <a:rPr lang="el-GR" sz="1800" dirty="0" smtClean="0"/>
            </a:br>
            <a:r>
              <a:rPr lang="el-GR" sz="1800" dirty="0" smtClean="0"/>
              <a:t>Καθηγητής:Κουτσολέλος Αθανάσιος  </a:t>
            </a:r>
            <a:br>
              <a:rPr lang="el-GR" sz="1800" dirty="0" smtClean="0"/>
            </a:br>
            <a:r>
              <a:rPr lang="el-GR" sz="1800" dirty="0" smtClean="0"/>
              <a:t>Παρουσίαση</a:t>
            </a:r>
            <a:br>
              <a:rPr lang="el-GR" sz="1800" dirty="0" smtClean="0"/>
            </a:br>
            <a:r>
              <a:rPr lang="el-GR" sz="1800" dirty="0" smtClean="0"/>
              <a:t>Κυκλοδεξτρίνες</a:t>
            </a:r>
            <a:endParaRPr lang="el-GR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Γιαννούδης Μάνος 869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</a:t>
            </a:fld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800" y="160019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24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Inclusion complex formation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ability of a </a:t>
            </a:r>
            <a:r>
              <a:rPr lang="en-US" dirty="0" err="1"/>
              <a:t>cyclodextrin</a:t>
            </a:r>
            <a:r>
              <a:rPr lang="en-US" dirty="0"/>
              <a:t> to form an inclusion </a:t>
            </a:r>
            <a:r>
              <a:rPr lang="en-US" dirty="0" smtClean="0"/>
              <a:t>complex with </a:t>
            </a:r>
            <a:r>
              <a:rPr lang="en-US" dirty="0"/>
              <a:t>a guest molecule is a function of two key </a:t>
            </a:r>
            <a:r>
              <a:rPr lang="en-US" dirty="0" smtClean="0"/>
              <a:t>factors.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steric and depends </a:t>
            </a:r>
            <a:r>
              <a:rPr lang="en-US" dirty="0"/>
              <a:t>on the relative size of </a:t>
            </a:r>
            <a:r>
              <a:rPr lang="en-US" dirty="0" smtClean="0"/>
              <a:t>the </a:t>
            </a:r>
            <a:r>
              <a:rPr lang="en-US" dirty="0" err="1" smtClean="0"/>
              <a:t>cyclodextrin</a:t>
            </a:r>
            <a:r>
              <a:rPr lang="en-US" dirty="0" smtClean="0"/>
              <a:t> </a:t>
            </a:r>
            <a:r>
              <a:rPr lang="en-US" dirty="0"/>
              <a:t>to the size of the guest molecule or </a:t>
            </a:r>
            <a:r>
              <a:rPr lang="en-US" dirty="0" smtClean="0"/>
              <a:t>certain key </a:t>
            </a:r>
            <a:r>
              <a:rPr lang="en-US" dirty="0"/>
              <a:t>functional groups within the </a:t>
            </a:r>
            <a:r>
              <a:rPr lang="en-US" dirty="0" smtClean="0"/>
              <a:t>guest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thermodynamic interactions between </a:t>
            </a:r>
            <a:r>
              <a:rPr lang="en-US" dirty="0"/>
              <a:t>the different components of the </a:t>
            </a:r>
            <a:r>
              <a:rPr lang="en-US" dirty="0" smtClean="0"/>
              <a:t>system (</a:t>
            </a:r>
            <a:r>
              <a:rPr lang="en-US" dirty="0" err="1" smtClean="0"/>
              <a:t>cyclodextrin</a:t>
            </a:r>
            <a:r>
              <a:rPr lang="en-US" dirty="0"/>
              <a:t>, guest, </a:t>
            </a:r>
            <a:r>
              <a:rPr lang="en-US" dirty="0" smtClean="0"/>
              <a:t>solvent)</a:t>
            </a:r>
          </a:p>
          <a:p>
            <a:r>
              <a:rPr lang="en-US" dirty="0"/>
              <a:t>four </a:t>
            </a:r>
            <a:r>
              <a:rPr lang="en-US" dirty="0" smtClean="0"/>
              <a:t>energetically </a:t>
            </a:r>
            <a:r>
              <a:rPr lang="en-US" dirty="0" err="1" smtClean="0"/>
              <a:t>favourable</a:t>
            </a:r>
            <a:r>
              <a:rPr lang="en-US" dirty="0" smtClean="0"/>
              <a:t> interactions that pulls the </a:t>
            </a:r>
            <a:r>
              <a:rPr lang="en-US" dirty="0"/>
              <a:t>guest into the </a:t>
            </a:r>
            <a:r>
              <a:rPr lang="en-US" dirty="0" err="1" smtClean="0"/>
              <a:t>cyclodextrin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displacement of polar water molecules from </a:t>
            </a:r>
            <a:r>
              <a:rPr lang="en-US" dirty="0" smtClean="0"/>
              <a:t>the </a:t>
            </a:r>
            <a:r>
              <a:rPr lang="en-US" dirty="0" err="1" smtClean="0"/>
              <a:t>apolar</a:t>
            </a:r>
            <a:r>
              <a:rPr lang="en-US" dirty="0" smtClean="0"/>
              <a:t> </a:t>
            </a:r>
            <a:r>
              <a:rPr lang="en-US" dirty="0" err="1"/>
              <a:t>cyclodextrin</a:t>
            </a:r>
            <a:r>
              <a:rPr lang="en-US" dirty="0"/>
              <a:t> </a:t>
            </a:r>
            <a:r>
              <a:rPr lang="en-US" dirty="0" smtClean="0"/>
              <a:t>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increased number of hydrogen bonds formed as the displaced water returns to the larger pool.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reduction of the repulsive interactions between </a:t>
            </a:r>
            <a:r>
              <a:rPr lang="en-US" dirty="0" smtClean="0"/>
              <a:t>the hydrophobic </a:t>
            </a:r>
            <a:r>
              <a:rPr lang="en-US" dirty="0"/>
              <a:t>guest and the aqueous environment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An increase in the hydrophobic interactions as the </a:t>
            </a:r>
            <a:r>
              <a:rPr lang="en-US" dirty="0" smtClean="0"/>
              <a:t>guest inserts </a:t>
            </a:r>
            <a:r>
              <a:rPr lang="en-US" dirty="0"/>
              <a:t>itself into the </a:t>
            </a:r>
            <a:r>
              <a:rPr lang="en-US" dirty="0" err="1"/>
              <a:t>apolar</a:t>
            </a:r>
            <a:r>
              <a:rPr lang="en-US" dirty="0"/>
              <a:t> </a:t>
            </a:r>
            <a:r>
              <a:rPr lang="en-US" dirty="0" err="1"/>
              <a:t>cyclodextrin</a:t>
            </a:r>
            <a:r>
              <a:rPr lang="en-US" dirty="0"/>
              <a:t> cavity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59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55" y="2468562"/>
            <a:ext cx="5221152" cy="3317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51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BENEFICIAL EFFECTS OF COMPLEXATION WITH CYCLODEXTRINS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Advantageous changes </a:t>
            </a:r>
            <a:r>
              <a:rPr lang="en-US" dirty="0"/>
              <a:t>in the chemical and physical properties </a:t>
            </a:r>
            <a:r>
              <a:rPr lang="en-US" dirty="0" smtClean="0"/>
              <a:t>of the </a:t>
            </a:r>
            <a:r>
              <a:rPr lang="en-US" dirty="0"/>
              <a:t>guest molecules.</a:t>
            </a:r>
          </a:p>
          <a:p>
            <a:r>
              <a:rPr lang="en-US" dirty="0" smtClean="0"/>
              <a:t> </a:t>
            </a:r>
            <a:r>
              <a:rPr lang="en-US" dirty="0" err="1"/>
              <a:t>Stabilisation</a:t>
            </a:r>
            <a:r>
              <a:rPr lang="en-US" dirty="0"/>
              <a:t> of light- or oxygen-sensitive substances.</a:t>
            </a:r>
          </a:p>
          <a:p>
            <a:r>
              <a:rPr lang="en-US" dirty="0" smtClean="0"/>
              <a:t>Modification </a:t>
            </a:r>
            <a:r>
              <a:rPr lang="en-US" dirty="0"/>
              <a:t>of the chemical reactivity of guest molecules.</a:t>
            </a:r>
          </a:p>
          <a:p>
            <a:r>
              <a:rPr lang="en-US" dirty="0" smtClean="0"/>
              <a:t>Fixation </a:t>
            </a:r>
            <a:r>
              <a:rPr lang="en-US" dirty="0"/>
              <a:t>of very volatile substances.</a:t>
            </a:r>
          </a:p>
          <a:p>
            <a:r>
              <a:rPr lang="en-US" dirty="0" smtClean="0"/>
              <a:t> </a:t>
            </a:r>
            <a:r>
              <a:rPr lang="en-US" dirty="0"/>
              <a:t>Improvement of solubility of substances.</a:t>
            </a:r>
          </a:p>
          <a:p>
            <a:r>
              <a:rPr lang="en-US" dirty="0" smtClean="0"/>
              <a:t>Modification </a:t>
            </a:r>
            <a:r>
              <a:rPr lang="en-US" dirty="0"/>
              <a:t>of liquid substances to powders.</a:t>
            </a:r>
          </a:p>
          <a:p>
            <a:r>
              <a:rPr lang="en-US" dirty="0" smtClean="0"/>
              <a:t>Protection </a:t>
            </a:r>
            <a:r>
              <a:rPr lang="en-US" dirty="0"/>
              <a:t>against degradation of substances by microorganisms.</a:t>
            </a:r>
          </a:p>
          <a:p>
            <a:r>
              <a:rPr lang="en-US" dirty="0" smtClean="0"/>
              <a:t> </a:t>
            </a:r>
            <a:r>
              <a:rPr lang="en-US" dirty="0"/>
              <a:t>Masking of ill smell and taste.</a:t>
            </a:r>
          </a:p>
          <a:p>
            <a:r>
              <a:rPr lang="en-US" dirty="0" smtClean="0"/>
              <a:t>Masking </a:t>
            </a:r>
            <a:r>
              <a:rPr lang="en-US" dirty="0"/>
              <a:t>pigments or the </a:t>
            </a:r>
            <a:r>
              <a:rPr lang="en-US" dirty="0" err="1"/>
              <a:t>colour</a:t>
            </a:r>
            <a:r>
              <a:rPr lang="en-US" dirty="0"/>
              <a:t> of substances.</a:t>
            </a:r>
          </a:p>
          <a:p>
            <a:r>
              <a:rPr lang="en-US" dirty="0" smtClean="0"/>
              <a:t>Catalytic </a:t>
            </a:r>
            <a:r>
              <a:rPr lang="en-US" dirty="0"/>
              <a:t>activity of </a:t>
            </a:r>
            <a:r>
              <a:rPr lang="en-US" dirty="0" err="1"/>
              <a:t>cyclodextrins</a:t>
            </a:r>
            <a:r>
              <a:rPr lang="en-US" dirty="0"/>
              <a:t> with guest molecules.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61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/>
              <a:t>F</a:t>
            </a:r>
            <a:r>
              <a:rPr lang="en-US" b="1" u="sng" dirty="0" smtClean="0"/>
              <a:t>ood</a:t>
            </a:r>
            <a:r>
              <a:rPr lang="el-GR" b="1" u="sng" dirty="0" smtClean="0"/>
              <a:t> </a:t>
            </a:r>
            <a:r>
              <a:rPr lang="en-US" b="1" u="sng" dirty="0" smtClean="0"/>
              <a:t>industry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stabilizers for</a:t>
            </a:r>
            <a:r>
              <a:rPr lang="el-GR" dirty="0" smtClean="0"/>
              <a:t> </a:t>
            </a:r>
            <a:r>
              <a:rPr lang="en-US" dirty="0" smtClean="0"/>
              <a:t>flavoring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unpleasant odor and </a:t>
            </a:r>
            <a:r>
              <a:rPr lang="en-US" dirty="0" smtClean="0"/>
              <a:t>taste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Cholesterol free products</a:t>
            </a:r>
            <a:endParaRPr lang="el-GR" dirty="0" smtClean="0"/>
          </a:p>
          <a:p>
            <a:r>
              <a:rPr lang="en-US" b="1" u="sng" dirty="0"/>
              <a:t>C</a:t>
            </a:r>
            <a:r>
              <a:rPr lang="en-US" b="1" u="sng" dirty="0" smtClean="0"/>
              <a:t>osmetic </a:t>
            </a:r>
            <a:r>
              <a:rPr lang="en-US" b="1" u="sng" dirty="0"/>
              <a:t>industry </a:t>
            </a:r>
            <a:endParaRPr lang="en-US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stabilizers</a:t>
            </a:r>
            <a:r>
              <a:rPr lang="el-G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chemically labile </a:t>
            </a:r>
            <a:r>
              <a:rPr lang="en-US" dirty="0" smtClean="0"/>
              <a:t>compounds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prolonged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decrease </a:t>
            </a:r>
            <a:r>
              <a:rPr lang="en-US" dirty="0"/>
              <a:t>local </a:t>
            </a:r>
            <a:r>
              <a:rPr lang="en-US" dirty="0" smtClean="0"/>
              <a:t>irritation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</a:t>
            </a:r>
            <a:r>
              <a:rPr lang="en-US" dirty="0"/>
              <a:t>unpleasant </a:t>
            </a:r>
            <a:r>
              <a:rPr lang="en-US" dirty="0" smtClean="0"/>
              <a:t>odors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81" y="4174435"/>
            <a:ext cx="3387323" cy="1618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59" y="2630986"/>
            <a:ext cx="2063331" cy="11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0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environmental </a:t>
            </a:r>
            <a:r>
              <a:rPr lang="en-US" b="1" u="sng" dirty="0"/>
              <a:t>protection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immobilise</a:t>
            </a:r>
            <a:r>
              <a:rPr lang="en-US" dirty="0" smtClean="0"/>
              <a:t> </a:t>
            </a:r>
            <a:r>
              <a:rPr lang="en-US" dirty="0"/>
              <a:t>inside their rings toxic compounds, like </a:t>
            </a:r>
            <a:r>
              <a:rPr lang="en-US" dirty="0" err="1"/>
              <a:t>trichloroethane</a:t>
            </a:r>
            <a:r>
              <a:rPr lang="en-US" dirty="0"/>
              <a:t> or heavy metals, or can form complexes with stable substances, like </a:t>
            </a:r>
            <a:r>
              <a:rPr lang="en-US" dirty="0" err="1"/>
              <a:t>trichlorfon</a:t>
            </a:r>
            <a:r>
              <a:rPr lang="en-US" dirty="0"/>
              <a:t> (an organ phosphorus insecticide) or sewage sludge, enhancing their </a:t>
            </a:r>
            <a:r>
              <a:rPr lang="en-US" dirty="0" smtClean="0"/>
              <a:t>decomposition</a:t>
            </a:r>
          </a:p>
          <a:p>
            <a:r>
              <a:rPr lang="en-US" b="1" u="sng" dirty="0" smtClean="0"/>
              <a:t>supramolecular chemistry</a:t>
            </a:r>
          </a:p>
          <a:p>
            <a:pPr marL="0" indent="0">
              <a:buNone/>
            </a:pPr>
            <a:r>
              <a:rPr lang="en-US" dirty="0" smtClean="0"/>
              <a:t>synthesize </a:t>
            </a:r>
            <a:r>
              <a:rPr lang="en-US" dirty="0"/>
              <a:t>certain mechanically-interlocked molecular architectures, such as </a:t>
            </a:r>
            <a:r>
              <a:rPr lang="en-US" dirty="0" err="1"/>
              <a:t>rotaxanes</a:t>
            </a:r>
            <a:r>
              <a:rPr lang="en-US" dirty="0"/>
              <a:t> and </a:t>
            </a:r>
            <a:r>
              <a:rPr lang="en-US" dirty="0" err="1"/>
              <a:t>catenanes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15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harmaceutical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Solubilize </a:t>
            </a:r>
            <a:r>
              <a:rPr lang="en-US" sz="1600" dirty="0"/>
              <a:t>hydrophobic drugs </a:t>
            </a:r>
            <a:r>
              <a:rPr lang="en-US" sz="1600" dirty="0" smtClean="0"/>
              <a:t>used </a:t>
            </a:r>
            <a:r>
              <a:rPr lang="en-US" sz="1600" dirty="0"/>
              <a:t>for drug </a:t>
            </a:r>
            <a:r>
              <a:rPr lang="en-US" sz="1600" dirty="0" smtClean="0"/>
              <a:t>delivery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 smtClean="0"/>
              <a:t>penetrate </a:t>
            </a:r>
            <a:r>
              <a:rPr lang="en-US" sz="1600" dirty="0"/>
              <a:t>body </a:t>
            </a:r>
            <a:r>
              <a:rPr lang="en-US" sz="1600" dirty="0" smtClean="0"/>
              <a:t>tissues → release </a:t>
            </a:r>
            <a:r>
              <a:rPr lang="en-US" sz="1600" dirty="0"/>
              <a:t>biologically active compounds under specific </a:t>
            </a:r>
            <a:r>
              <a:rPr lang="en-US" sz="1600" dirty="0" smtClean="0"/>
              <a:t>conditions</a:t>
            </a:r>
          </a:p>
          <a:p>
            <a:pPr marL="0" indent="0">
              <a:buNone/>
            </a:pPr>
            <a:r>
              <a:rPr lang="en-US" sz="1600" dirty="0" smtClean="0"/>
              <a:t>a)pH change→ loss </a:t>
            </a:r>
            <a:r>
              <a:rPr lang="en-US" sz="1600" dirty="0"/>
              <a:t>of hydrogen or ionic bonds between the host and the guest </a:t>
            </a:r>
            <a:r>
              <a:rPr lang="en-US" sz="1600" dirty="0" smtClean="0"/>
              <a:t>molecules</a:t>
            </a:r>
          </a:p>
          <a:p>
            <a:pPr marL="0" indent="0">
              <a:buNone/>
            </a:pPr>
            <a:r>
              <a:rPr lang="en-US" sz="1600" dirty="0" smtClean="0"/>
              <a:t>b)heating </a:t>
            </a:r>
            <a:r>
              <a:rPr lang="en-US" sz="1600" dirty="0"/>
              <a:t>or action of </a:t>
            </a:r>
            <a:r>
              <a:rPr lang="en-US" sz="1600" dirty="0" err="1" smtClean="0"/>
              <a:t>enzymes→cleave</a:t>
            </a:r>
            <a:r>
              <a:rPr lang="en-US" sz="1600" dirty="0" smtClean="0"/>
              <a:t> </a:t>
            </a:r>
            <a:r>
              <a:rPr lang="en-US" sz="1600" dirty="0"/>
              <a:t>α-1,4 linkages between glucose monomers</a:t>
            </a:r>
            <a:endParaRPr lang="en-US" sz="1600" dirty="0" smtClean="0"/>
          </a:p>
          <a:p>
            <a:r>
              <a:rPr lang="en-US" sz="1600" dirty="0" err="1" smtClean="0"/>
              <a:t>Sugammadex</a:t>
            </a:r>
            <a:r>
              <a:rPr lang="en-US" sz="1600" dirty="0"/>
              <a:t>, a modified </a:t>
            </a:r>
            <a:r>
              <a:rPr lang="el-GR" sz="1600" dirty="0"/>
              <a:t>γ-</a:t>
            </a:r>
            <a:r>
              <a:rPr lang="en-US" sz="1600" dirty="0" err="1"/>
              <a:t>cyclodextrin</a:t>
            </a:r>
            <a:r>
              <a:rPr lang="en-US" sz="1600" dirty="0"/>
              <a:t> which reverses neuromuscular blockade by binding the drug </a:t>
            </a:r>
            <a:r>
              <a:rPr lang="en-US" sz="1600" dirty="0" err="1"/>
              <a:t>rocuronium</a:t>
            </a:r>
            <a:endParaRPr lang="el-GR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2. </a:t>
            </a:r>
            <a:r>
              <a:rPr lang="en-US" sz="1600" dirty="0" smtClean="0"/>
              <a:t>Ternary complexes</a:t>
            </a:r>
            <a:r>
              <a:rPr lang="el-GR" sz="1600" dirty="0" smtClean="0"/>
              <a:t>: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Drug/CD/metal </a:t>
            </a:r>
            <a:r>
              <a:rPr lang="en-US" sz="1600" dirty="0"/>
              <a:t>ion </a:t>
            </a:r>
            <a:endParaRPr lang="el-GR" sz="1600" dirty="0" smtClean="0"/>
          </a:p>
          <a:p>
            <a:r>
              <a:rPr lang="en-US" sz="1600" dirty="0"/>
              <a:t>Drug/CD/organic </a:t>
            </a:r>
            <a:r>
              <a:rPr lang="en-US" sz="1600" dirty="0" smtClean="0"/>
              <a:t>ion</a:t>
            </a:r>
            <a:endParaRPr lang="el-GR" sz="1600" dirty="0" smtClean="0"/>
          </a:p>
          <a:p>
            <a:r>
              <a:rPr lang="en-US" sz="1600" dirty="0" smtClean="0"/>
              <a:t> </a:t>
            </a:r>
            <a:r>
              <a:rPr lang="en-US" sz="1600" dirty="0"/>
              <a:t>Drug/CD/polymer </a:t>
            </a:r>
            <a:endParaRPr lang="el-GR" sz="1600" dirty="0" smtClean="0"/>
          </a:p>
          <a:p>
            <a:r>
              <a:rPr lang="en-US" sz="1600" dirty="0"/>
              <a:t>Drug1/CD/drug2 </a:t>
            </a:r>
            <a:endParaRPr lang="el-GR" sz="1600" dirty="0" smtClean="0"/>
          </a:p>
          <a:p>
            <a:r>
              <a:rPr lang="en-US" sz="1600" dirty="0"/>
              <a:t>Drug/CD1/CD2 </a:t>
            </a:r>
            <a:endParaRPr lang="el-GR" sz="1600" dirty="0" smtClean="0"/>
          </a:p>
          <a:p>
            <a:r>
              <a:rPr lang="en-US" sz="1600" dirty="0"/>
              <a:t>Drug/CD/liposomes 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15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68" y="3778100"/>
            <a:ext cx="6154021" cy="23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Pharmaceutical applications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833" y="2494722"/>
            <a:ext cx="8896817" cy="31535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20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17</a:t>
            </a:fld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5349" y="3051313"/>
            <a:ext cx="5237256" cy="2410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84" y="2448903"/>
            <a:ext cx="3560741" cy="37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Dye-Sensitized Solar Cell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30" y="2575074"/>
            <a:ext cx="3771074" cy="31048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18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13991"/>
            <a:ext cx="4362800" cy="32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Complexation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Polyoxometalates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Cyclodextrins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6" y="2487734"/>
            <a:ext cx="3165119" cy="1614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19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399435" y="29271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complexation between </a:t>
            </a:r>
            <a:r>
              <a:rPr lang="el-GR" dirty="0"/>
              <a:t>γ- </a:t>
            </a:r>
            <a:r>
              <a:rPr lang="en-US" dirty="0"/>
              <a:t>and </a:t>
            </a:r>
            <a:r>
              <a:rPr lang="el-GR" dirty="0"/>
              <a:t>β-</a:t>
            </a:r>
            <a:r>
              <a:rPr lang="en-US" dirty="0" err="1"/>
              <a:t>cyclodextrins</a:t>
            </a:r>
            <a:r>
              <a:rPr lang="en-US" dirty="0"/>
              <a:t> (</a:t>
            </a:r>
            <a:r>
              <a:rPr lang="el-GR" dirty="0"/>
              <a:t>γ- </a:t>
            </a:r>
            <a:r>
              <a:rPr lang="en-US" dirty="0"/>
              <a:t>and </a:t>
            </a:r>
            <a:r>
              <a:rPr lang="el-GR" dirty="0"/>
              <a:t>β-</a:t>
            </a:r>
            <a:r>
              <a:rPr lang="en-US" dirty="0"/>
              <a:t>CDs) with an archetype </a:t>
            </a:r>
            <a:r>
              <a:rPr lang="en-US" dirty="0" err="1"/>
              <a:t>polyoxometalate</a:t>
            </a:r>
            <a:r>
              <a:rPr lang="en-US" dirty="0"/>
              <a:t> (</a:t>
            </a:r>
            <a:r>
              <a:rPr lang="en-US" dirty="0" smtClean="0"/>
              <a:t>POM) </a:t>
            </a:r>
            <a:r>
              <a:rPr lang="en-US" dirty="0"/>
              <a:t>the [</a:t>
            </a:r>
            <a:r>
              <a:rPr lang="en-US" dirty="0" err="1" smtClean="0"/>
              <a:t>PMo</a:t>
            </a:r>
            <a:r>
              <a:rPr lang="en-US" dirty="0" smtClean="0">
                <a:latin typeface="Calibri" panose="020F0502020204030204" pitchFamily="34" charset="0"/>
              </a:rPr>
              <a:t>₁₂</a:t>
            </a:r>
            <a:r>
              <a:rPr lang="en-US" dirty="0" smtClean="0"/>
              <a:t>O</a:t>
            </a:r>
            <a:r>
              <a:rPr lang="en-US" dirty="0" smtClean="0">
                <a:latin typeface="Calibri" panose="020F0502020204030204" pitchFamily="34" charset="0"/>
              </a:rPr>
              <a:t>₄₀</a:t>
            </a:r>
            <a:r>
              <a:rPr lang="en-US" dirty="0" smtClean="0"/>
              <a:t>]</a:t>
            </a:r>
            <a:r>
              <a:rPr lang="en-US" dirty="0" smtClean="0">
                <a:latin typeface="Calibri" panose="020F0502020204030204" pitchFamily="34" charset="0"/>
              </a:rPr>
              <a:t>⁻ᵌ</a:t>
            </a:r>
            <a:endParaRPr lang="en-US" dirty="0" smtClean="0"/>
          </a:p>
          <a:p>
            <a:r>
              <a:rPr lang="en-US" dirty="0" smtClean="0"/>
              <a:t>(CD-POM-1) </a:t>
            </a:r>
          </a:p>
          <a:p>
            <a:r>
              <a:rPr lang="en-US" dirty="0" smtClean="0"/>
              <a:t>(CD-POM-2)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551" y="3768518"/>
            <a:ext cx="3252350" cy="234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88" y="4127499"/>
            <a:ext cx="6065319" cy="20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Cyclodextrines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????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Cyclodextrins (sometimes called </a:t>
            </a:r>
            <a:r>
              <a:rPr lang="en-US" sz="1400" dirty="0" err="1" smtClean="0"/>
              <a:t>cycloamyloses</a:t>
            </a:r>
            <a:r>
              <a:rPr lang="en-US" sz="1400" dirty="0" smtClean="0"/>
              <a:t>) </a:t>
            </a:r>
            <a:r>
              <a:rPr lang="en-US" sz="1400" dirty="0"/>
              <a:t>are family of cyclic oligosaccharides composed </a:t>
            </a:r>
            <a:r>
              <a:rPr lang="en-US" sz="1400" dirty="0" smtClean="0"/>
              <a:t>of-a(1,4</a:t>
            </a:r>
            <a:r>
              <a:rPr lang="en-US" sz="1400" dirty="0"/>
              <a:t>) linked </a:t>
            </a:r>
            <a:r>
              <a:rPr lang="en-US" sz="1400" dirty="0" err="1" smtClean="0"/>
              <a:t>glucopyranose</a:t>
            </a:r>
            <a:r>
              <a:rPr lang="en-US" sz="1400" dirty="0" smtClean="0"/>
              <a:t> units</a:t>
            </a:r>
          </a:p>
          <a:p>
            <a:r>
              <a:rPr lang="en-US" sz="1400" dirty="0"/>
              <a:t>They possess a cage-like supramolecular structure, which is the same as the structures formed from </a:t>
            </a:r>
            <a:r>
              <a:rPr lang="en-US" sz="1400" dirty="0" err="1"/>
              <a:t>cryptands</a:t>
            </a:r>
            <a:r>
              <a:rPr lang="en-US" sz="1400" dirty="0"/>
              <a:t>, </a:t>
            </a:r>
            <a:r>
              <a:rPr lang="en-US" sz="1400" dirty="0" err="1" smtClean="0"/>
              <a:t>calixarenes</a:t>
            </a:r>
            <a:r>
              <a:rPr lang="en-US" sz="1400" dirty="0" smtClean="0"/>
              <a:t>, </a:t>
            </a:r>
            <a:r>
              <a:rPr lang="en-US" sz="1400" dirty="0" err="1" smtClean="0"/>
              <a:t>cyclophanes</a:t>
            </a:r>
            <a:r>
              <a:rPr lang="en-US" sz="1400" dirty="0"/>
              <a:t>, </a:t>
            </a:r>
            <a:r>
              <a:rPr lang="en-US" sz="1400" dirty="0" err="1"/>
              <a:t>spherands</a:t>
            </a:r>
            <a:r>
              <a:rPr lang="en-US" sz="1400" dirty="0"/>
              <a:t> and crown ethers</a:t>
            </a:r>
            <a:endParaRPr lang="el-GR" sz="1400" dirty="0" smtClean="0"/>
          </a:p>
          <a:p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 majority of their reactions are of ‘host–guest’ type</a:t>
            </a:r>
            <a:endParaRPr lang="el-GR" sz="1400" dirty="0" smtClean="0"/>
          </a:p>
          <a:p>
            <a:r>
              <a:rPr lang="en-US" sz="1400" dirty="0"/>
              <a:t>Typical </a:t>
            </a:r>
            <a:r>
              <a:rPr lang="en-US" sz="1400" dirty="0" err="1"/>
              <a:t>cyclodextrins</a:t>
            </a:r>
            <a:r>
              <a:rPr lang="en-US" sz="1400" dirty="0"/>
              <a:t> contain a number of glucose monomers ranging from six to eight units in a ring, creating a cone shape</a:t>
            </a:r>
            <a:r>
              <a:rPr lang="en-US" sz="1400" dirty="0" smtClean="0"/>
              <a:t>:</a:t>
            </a:r>
            <a:endParaRPr lang="el-GR" sz="1400" dirty="0" smtClean="0"/>
          </a:p>
          <a:p>
            <a:r>
              <a:rPr lang="el-GR" sz="1400" b="1" dirty="0"/>
              <a:t>α (</a:t>
            </a:r>
            <a:r>
              <a:rPr lang="en-US" sz="1400" b="1" dirty="0"/>
              <a:t>alpha)-</a:t>
            </a:r>
            <a:r>
              <a:rPr lang="en-US" sz="1400" b="1" dirty="0" err="1"/>
              <a:t>cyclodextrin</a:t>
            </a:r>
            <a:r>
              <a:rPr lang="en-US" sz="1400" dirty="0"/>
              <a:t>: 6-membered sugar ring molecule</a:t>
            </a:r>
          </a:p>
          <a:p>
            <a:r>
              <a:rPr lang="el-GR" sz="1400" b="1" dirty="0"/>
              <a:t>β (</a:t>
            </a:r>
            <a:r>
              <a:rPr lang="en-US" sz="1400" b="1" dirty="0"/>
              <a:t>beta)-</a:t>
            </a:r>
            <a:r>
              <a:rPr lang="en-US" sz="1400" b="1" dirty="0" err="1"/>
              <a:t>cyclodextrin</a:t>
            </a:r>
            <a:r>
              <a:rPr lang="en-US" sz="1400" dirty="0"/>
              <a:t>: 7-membered sugar ring molecule</a:t>
            </a:r>
          </a:p>
          <a:p>
            <a:r>
              <a:rPr lang="el-GR" sz="1400" b="1" dirty="0"/>
              <a:t>γ (</a:t>
            </a:r>
            <a:r>
              <a:rPr lang="en-US" sz="1400" b="1" dirty="0"/>
              <a:t>gamma)-</a:t>
            </a:r>
            <a:r>
              <a:rPr lang="en-US" sz="1400" b="1" dirty="0" err="1"/>
              <a:t>cyclodextrin</a:t>
            </a:r>
            <a:r>
              <a:rPr lang="en-US" sz="1400" dirty="0"/>
              <a:t>: 8-membered sugar ring molecule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2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72374"/>
            <a:ext cx="4975362" cy="18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 Efficient Dye-Sensitized Solar Cell with an Organic Sensitizer Encapsulated in a </a:t>
            </a:r>
            <a:r>
              <a:rPr lang="en-US" dirty="0" err="1"/>
              <a:t>Cyclodextrin</a:t>
            </a:r>
            <a:r>
              <a:rPr lang="en-US" dirty="0"/>
              <a:t> Cavity** </a:t>
            </a:r>
            <a:r>
              <a:rPr lang="en-US" dirty="0" err="1"/>
              <a:t>Hyunbong</a:t>
            </a:r>
            <a:r>
              <a:rPr lang="en-US" dirty="0"/>
              <a:t> Choi, Sang </a:t>
            </a:r>
            <a:r>
              <a:rPr lang="en-US" dirty="0" err="1"/>
              <a:t>Ook</a:t>
            </a:r>
            <a:r>
              <a:rPr lang="en-US" dirty="0"/>
              <a:t> Kang, </a:t>
            </a:r>
            <a:r>
              <a:rPr lang="en-US" dirty="0" err="1"/>
              <a:t>Jaejung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,* </a:t>
            </a:r>
            <a:r>
              <a:rPr lang="en-US" dirty="0" err="1"/>
              <a:t>Guohua</a:t>
            </a:r>
            <a:r>
              <a:rPr lang="en-US" dirty="0"/>
              <a:t> Gao, Hong </a:t>
            </a:r>
            <a:r>
              <a:rPr lang="en-US" dirty="0" err="1"/>
              <a:t>Seok</a:t>
            </a:r>
            <a:r>
              <a:rPr lang="en-US" dirty="0"/>
              <a:t> Kang, Moon-Sung Kang, Md. K. </a:t>
            </a:r>
            <a:r>
              <a:rPr lang="en-US" dirty="0" err="1"/>
              <a:t>Nazeeruddin</a:t>
            </a:r>
            <a:r>
              <a:rPr lang="en-US" dirty="0"/>
              <a:t>, and Michael </a:t>
            </a:r>
            <a:r>
              <a:rPr lang="en-US" dirty="0" err="1"/>
              <a:t>Grtzel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Cyclodextrins</a:t>
            </a:r>
            <a:r>
              <a:rPr lang="en-US" dirty="0"/>
              <a:t> and their pharmaceutical </a:t>
            </a:r>
            <a:r>
              <a:rPr lang="en-US" dirty="0" smtClean="0"/>
              <a:t>applications </a:t>
            </a:r>
            <a:r>
              <a:rPr lang="en-US" dirty="0" err="1" smtClean="0"/>
              <a:t>Thorsteinn</a:t>
            </a:r>
            <a:r>
              <a:rPr lang="en-US" dirty="0" smtClean="0"/>
              <a:t> </a:t>
            </a:r>
            <a:r>
              <a:rPr lang="en-US" dirty="0" err="1"/>
              <a:t>Loftsson</a:t>
            </a:r>
            <a:r>
              <a:rPr lang="en-US" dirty="0"/>
              <a:t> a</a:t>
            </a:r>
            <a:r>
              <a:rPr lang="en-US" i="1" dirty="0"/>
              <a:t>,</a:t>
            </a:r>
            <a:r>
              <a:rPr lang="en-US" dirty="0"/>
              <a:t>∗, Dominique </a:t>
            </a:r>
            <a:r>
              <a:rPr lang="en-US" dirty="0" err="1"/>
              <a:t>Duchˆene</a:t>
            </a:r>
            <a:r>
              <a:rPr lang="en-US" dirty="0"/>
              <a:t> </a:t>
            </a:r>
            <a:r>
              <a:rPr lang="en-US" dirty="0" smtClean="0"/>
              <a:t>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Review </a:t>
            </a:r>
            <a:r>
              <a:rPr lang="en-US" dirty="0" err="1" smtClean="0"/>
              <a:t>Cyclodextrins</a:t>
            </a:r>
            <a:r>
              <a:rPr lang="en-US" dirty="0" smtClean="0"/>
              <a:t> </a:t>
            </a:r>
            <a:r>
              <a:rPr lang="en-US" dirty="0"/>
              <a:t>and their uses: a </a:t>
            </a:r>
            <a:r>
              <a:rPr lang="en-US" dirty="0" smtClean="0"/>
              <a:t>review E.M</a:t>
            </a:r>
            <a:r>
              <a:rPr lang="en-US" dirty="0"/>
              <a:t>. Martin Del </a:t>
            </a:r>
            <a:r>
              <a:rPr lang="en-US" dirty="0" smtClean="0"/>
              <a:t>Valle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Cyclodextrins</a:t>
            </a:r>
            <a:r>
              <a:rPr lang="en-US" dirty="0"/>
              <a:t> Sergey V. </a:t>
            </a:r>
            <a:r>
              <a:rPr lang="en-US" dirty="0" err="1"/>
              <a:t>Kurkov,Thorsteinn</a:t>
            </a:r>
            <a:r>
              <a:rPr lang="en-US" dirty="0"/>
              <a:t> </a:t>
            </a:r>
            <a:r>
              <a:rPr lang="en-US" dirty="0" err="1"/>
              <a:t>Loftsson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Properties </a:t>
            </a:r>
            <a:r>
              <a:rPr lang="en-US" dirty="0"/>
              <a:t>and Applications of </a:t>
            </a:r>
            <a:r>
              <a:rPr lang="en-US" dirty="0" err="1" smtClean="0"/>
              <a:t>Cyclodextrins</a:t>
            </a:r>
            <a:r>
              <a:rPr lang="en-US" dirty="0"/>
              <a:t> </a:t>
            </a:r>
            <a:r>
              <a:rPr lang="en-US" dirty="0" smtClean="0"/>
              <a:t>Wen </a:t>
            </a:r>
            <a:r>
              <a:rPr lang="en-US" dirty="0"/>
              <a:t>J. Shieh &amp; A. R. </a:t>
            </a:r>
            <a:r>
              <a:rPr lang="en-US" dirty="0" smtClean="0"/>
              <a:t>Hedges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Complexation of </a:t>
            </a:r>
            <a:r>
              <a:rPr lang="en-US" dirty="0" err="1"/>
              <a:t>Polyoxometalates</a:t>
            </a:r>
            <a:r>
              <a:rPr lang="en-US" dirty="0"/>
              <a:t> with </a:t>
            </a:r>
            <a:r>
              <a:rPr lang="en-US" dirty="0" err="1"/>
              <a:t>Cyclodextrins</a:t>
            </a:r>
            <a:r>
              <a:rPr lang="en-US" dirty="0"/>
              <a:t> </a:t>
            </a:r>
            <a:r>
              <a:rPr lang="en-US" dirty="0" err="1"/>
              <a:t>Yilei</a:t>
            </a:r>
            <a:r>
              <a:rPr lang="en-US" dirty="0"/>
              <a:t> Wu, </a:t>
            </a:r>
            <a:r>
              <a:rPr lang="en-US" dirty="0" err="1"/>
              <a:t>Rufei</a:t>
            </a:r>
            <a:r>
              <a:rPr lang="en-US" dirty="0"/>
              <a:t> Shi, Yi-Lin Wu, James M. </a:t>
            </a:r>
            <a:r>
              <a:rPr lang="en-US" dirty="0" err="1"/>
              <a:t>Holcroft</a:t>
            </a:r>
            <a:r>
              <a:rPr lang="en-US" dirty="0"/>
              <a:t>, </a:t>
            </a:r>
            <a:r>
              <a:rPr lang="en-US" dirty="0" err="1"/>
              <a:t>Zhichang</a:t>
            </a:r>
            <a:r>
              <a:rPr lang="en-US" dirty="0"/>
              <a:t> Liu, Marco </a:t>
            </a:r>
            <a:r>
              <a:rPr lang="en-US" dirty="0" err="1"/>
              <a:t>Frasconi</a:t>
            </a:r>
            <a:r>
              <a:rPr lang="en-US" dirty="0"/>
              <a:t>, Michael R. </a:t>
            </a:r>
            <a:r>
              <a:rPr lang="en-US" dirty="0" err="1"/>
              <a:t>Wasielewski</a:t>
            </a:r>
            <a:r>
              <a:rPr lang="en-US" dirty="0"/>
              <a:t>, Hui Li, and J. Fraser </a:t>
            </a:r>
            <a:r>
              <a:rPr lang="en-US" dirty="0" err="1"/>
              <a:t>Stoddart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89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" y="662268"/>
            <a:ext cx="10475843" cy="521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ΣΑΣ ΕΥΧΑΡΙΣΤΩ ΠΟΛΥ</a:t>
            </a:r>
            <a:r>
              <a:rPr lang="en-US" sz="3600" dirty="0"/>
              <a:t> </a:t>
            </a:r>
            <a:r>
              <a:rPr lang="el-GR" sz="3600" dirty="0"/>
              <a:t>ΓΙΑ ΤΗΝ ΠΡΟΣΟΧΗ ΣΑΣ!!!!</a:t>
            </a:r>
            <a:r>
              <a:rPr lang="en-US" sz="3600" dirty="0"/>
              <a:t/>
            </a:r>
            <a:br>
              <a:rPr lang="en-US" sz="3600" dirty="0"/>
            </a:b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34161"/>
              </p:ext>
            </p:extLst>
          </p:nvPr>
        </p:nvGraphicFramePr>
        <p:xfrm>
          <a:off x="1133061" y="2016710"/>
          <a:ext cx="9592914" cy="422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638"/>
                <a:gridCol w="3197638"/>
                <a:gridCol w="3197638"/>
              </a:tblGrid>
              <a:tr h="327934"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 period</a:t>
                      </a:r>
                      <a:endParaRPr lang="el-G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Investigator</a:t>
                      </a:r>
                      <a:endParaRPr lang="el-G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 or achievement</a:t>
                      </a:r>
                      <a:endParaRPr lang="el-GR" dirty="0"/>
                    </a:p>
                  </a:txBody>
                  <a:tcPr marL="83489" marR="83489"/>
                </a:tc>
              </a:tr>
              <a:tr h="460056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1891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A. Villiers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Discovery of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 and 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cyclodextrins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657223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1903–1911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F. </a:t>
                      </a:r>
                      <a:r>
                        <a:rPr lang="en-US" sz="1200" dirty="0" err="1" smtClean="0"/>
                        <a:t>Schardinger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Isolation of bacteria responsible for CD synthesis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306816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1935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K. Freudenberg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CD is discovered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4600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1950s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D. French F. Cramer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Discovery of CDs with larger rings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657223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1976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Ono Pharmaceutical Co.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Release of the first medicine, </a:t>
                      </a:r>
                      <a:r>
                        <a:rPr lang="en-US" sz="1200" dirty="0" err="1" smtClean="0"/>
                        <a:t>prostarmon</a:t>
                      </a:r>
                      <a:r>
                        <a:rPr lang="en-US" sz="1200" dirty="0" smtClean="0"/>
                        <a:t> E, from CD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6572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1990s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A. Harada M. </a:t>
                      </a:r>
                      <a:r>
                        <a:rPr lang="en-US" sz="1200" dirty="0" err="1" smtClean="0"/>
                        <a:t>Kamach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Intensive research activity on CD </a:t>
                      </a:r>
                      <a:r>
                        <a:rPr lang="en-US" sz="1200" dirty="0" err="1" smtClean="0"/>
                        <a:t>catenanes</a:t>
                      </a:r>
                      <a:r>
                        <a:rPr lang="en-US" sz="1200" dirty="0" smtClean="0"/>
                        <a:t> and </a:t>
                      </a:r>
                      <a:r>
                        <a:rPr lang="en-US" sz="1200" dirty="0" err="1" smtClean="0"/>
                        <a:t>rotaxanes</a:t>
                      </a:r>
                      <a:endParaRPr lang="el-GR" sz="1200" dirty="0"/>
                    </a:p>
                  </a:txBody>
                  <a:tcPr marL="83489" marR="83489"/>
                </a:tc>
              </a:tr>
              <a:tr h="657223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2000s 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Bonini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A. Coleman G. Gonzalez-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Gaitiano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T.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Loftsson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Szente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A. Wu </a:t>
                      </a:r>
                      <a:endParaRPr lang="el-GR" sz="12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Intensive research activity on CD aggregation </a:t>
                      </a:r>
                      <a:endParaRPr lang="el-GR" sz="1200" dirty="0"/>
                    </a:p>
                  </a:txBody>
                  <a:tcPr marL="83489" marR="8348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58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cyclodextrins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4360" indent="-45720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Helvetica" charset="0"/>
              </a:rPr>
              <a:t>starch is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liquified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Helvetica" charset="0"/>
              </a:rPr>
              <a:t> either by heat treatment or using α-amylase</a:t>
            </a:r>
          </a:p>
          <a:p>
            <a:pPr marL="594360" indent="-457200" algn="just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CGTase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Helvetica" charset="0"/>
              </a:rPr>
              <a:t> is added for the enzymatic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Helvetica" charset="0"/>
              </a:rPr>
              <a:t>conversion</a:t>
            </a:r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of starch with </a:t>
            </a:r>
            <a:r>
              <a:rPr lang="en-US" dirty="0" smtClean="0"/>
              <a:t>an </a:t>
            </a:r>
            <a:r>
              <a:rPr lang="en-US" dirty="0"/>
              <a:t>enzyme called </a:t>
            </a:r>
            <a:r>
              <a:rPr lang="en-US" dirty="0" err="1"/>
              <a:t>cyclomaltodextrin</a:t>
            </a:r>
            <a:r>
              <a:rPr lang="en-US" dirty="0"/>
              <a:t> </a:t>
            </a:r>
            <a:r>
              <a:rPr lang="en-US" dirty="0" err="1"/>
              <a:t>glucanotransferase</a:t>
            </a:r>
            <a:r>
              <a:rPr lang="en-US" dirty="0"/>
              <a:t>, naturally </a:t>
            </a:r>
            <a:r>
              <a:rPr lang="en-US" dirty="0" smtClean="0"/>
              <a:t>excreted by </a:t>
            </a:r>
            <a:r>
              <a:rPr lang="en-US" i="1" dirty="0"/>
              <a:t>Bacillus </a:t>
            </a:r>
            <a:r>
              <a:rPr lang="en-US" i="1" dirty="0" err="1" smtClean="0"/>
              <a:t>macerans</a:t>
            </a:r>
            <a:r>
              <a:rPr lang="el-GR" i="1" dirty="0"/>
              <a:t> </a:t>
            </a:r>
            <a:r>
              <a:rPr lang="en-US" dirty="0" smtClean="0"/>
              <a:t>gives </a:t>
            </a:r>
            <a:r>
              <a:rPr lang="en-US" dirty="0"/>
              <a:t>a crude mixture of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cyclodextrin</a:t>
            </a:r>
            <a:r>
              <a:rPr lang="en-US" dirty="0" smtClean="0"/>
              <a:t> </a:t>
            </a:r>
            <a:r>
              <a:rPr lang="en-US" dirty="0"/>
              <a:t>(∼60</a:t>
            </a:r>
            <a:r>
              <a:rPr lang="en-US" dirty="0" smtClean="0"/>
              <a:t>%),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err="1" smtClean="0"/>
              <a:t>cyclodextrin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∼20%) and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cyclodextrin</a:t>
            </a:r>
            <a:r>
              <a:rPr lang="en-US" dirty="0" smtClean="0"/>
              <a:t> </a:t>
            </a:r>
            <a:r>
              <a:rPr lang="en-US" dirty="0"/>
              <a:t>(∼20%) together with </a:t>
            </a:r>
            <a:r>
              <a:rPr lang="en-US" dirty="0" smtClean="0"/>
              <a:t>small amounts </a:t>
            </a:r>
            <a:r>
              <a:rPr lang="en-US" dirty="0"/>
              <a:t>of </a:t>
            </a:r>
            <a:r>
              <a:rPr lang="en-US" dirty="0" err="1"/>
              <a:t>cyclodextrins</a:t>
            </a:r>
            <a:r>
              <a:rPr lang="en-US" dirty="0"/>
              <a:t> with more that eight glucose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Biotechnological </a:t>
            </a:r>
            <a:r>
              <a:rPr lang="en-US" dirty="0"/>
              <a:t>advances </a:t>
            </a:r>
            <a:r>
              <a:rPr lang="en-US" dirty="0" smtClean="0"/>
              <a:t>(1970s) →dramatic </a:t>
            </a:r>
            <a:r>
              <a:rPr lang="en-US" dirty="0"/>
              <a:t>improvements in their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Genetic </a:t>
            </a:r>
            <a:r>
              <a:rPr lang="en-US" dirty="0"/>
              <a:t>engineering </a:t>
            </a:r>
            <a:r>
              <a:rPr lang="en-US" dirty="0" smtClean="0"/>
              <a:t>→different </a:t>
            </a:r>
            <a:r>
              <a:rPr lang="en-US" dirty="0"/>
              <a:t>types of </a:t>
            </a:r>
            <a:r>
              <a:rPr lang="en-US" dirty="0" err="1" smtClean="0"/>
              <a:t>CGTases</a:t>
            </a:r>
            <a:endParaRPr lang="el-GR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41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structure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323" y="2542926"/>
            <a:ext cx="6114750" cy="29024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239076" y="5338583"/>
            <a:ext cx="9485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As a result of this cavity, </a:t>
            </a:r>
            <a:r>
              <a:rPr lang="en-US" dirty="0" err="1">
                <a:latin typeface="Times New Roman" panose="02020603050405020304" pitchFamily="18" charset="0"/>
              </a:rPr>
              <a:t>cyclodextrins</a:t>
            </a:r>
            <a:r>
              <a:rPr lang="en-US" dirty="0">
                <a:latin typeface="Times New Roman" panose="02020603050405020304" pitchFamily="18" charset="0"/>
              </a:rPr>
              <a:t> are able to form </a:t>
            </a:r>
            <a:r>
              <a:rPr lang="en-US" dirty="0" smtClean="0">
                <a:latin typeface="Times New Roman" panose="02020603050405020304" pitchFamily="18" charset="0"/>
              </a:rPr>
              <a:t>inclusion complexes </a:t>
            </a:r>
            <a:r>
              <a:rPr lang="en-US" dirty="0">
                <a:latin typeface="Times New Roman" panose="02020603050405020304" pitchFamily="18" charset="0"/>
              </a:rPr>
              <a:t>with a wide variety of hydrophobic </a:t>
            </a:r>
            <a:r>
              <a:rPr lang="en-US" dirty="0" smtClean="0">
                <a:latin typeface="Times New Roman" panose="02020603050405020304" pitchFamily="18" charset="0"/>
              </a:rPr>
              <a:t>guest molecules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06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9" y="2882347"/>
            <a:ext cx="6300749" cy="1924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6</a:t>
            </a:fld>
            <a:endParaRPr lang="el-GR"/>
          </a:p>
        </p:txBody>
      </p:sp>
      <p:pic>
        <p:nvPicPr>
          <p:cNvPr id="1028" name="Picture 4" descr="https://upload.wikimedia.org/wikipedia/commons/d/df/Gamma_CD_cone_sh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26" y="2559294"/>
            <a:ext cx="2268573" cy="23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5366" y="4942647"/>
            <a:ext cx="926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52525"/>
                </a:solidFill>
                <a:latin typeface="Arial" panose="020B0604020202020204" pitchFamily="34" charset="0"/>
              </a:rPr>
              <a:t>T</a:t>
            </a:r>
            <a:r>
              <a:rPr lang="en-US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oroids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with the larger and the smaller openings of the toroid exposing to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the solvent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secondary and primary hydroxyl </a:t>
            </a:r>
            <a:r>
              <a:rPr lang="en-US" dirty="0" smtClean="0">
                <a:latin typeface="Arial" panose="020B0604020202020204" pitchFamily="34" charset="0"/>
              </a:rPr>
              <a:t>groups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64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Cyclodextrins properties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314" y="2493499"/>
            <a:ext cx="8010541" cy="16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007363" y="4139505"/>
            <a:ext cx="8494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</a:rPr>
              <a:t>Cyclodextrin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is the most </a:t>
            </a:r>
            <a:r>
              <a:rPr lang="en-US" dirty="0" smtClean="0">
                <a:latin typeface="Times New Roman" panose="02020603050405020304" pitchFamily="18" charset="0"/>
              </a:rPr>
              <a:t>accessible,</a:t>
            </a:r>
            <a:r>
              <a:rPr lang="el-GR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</a:rPr>
              <a:t>lowest-priced and generally the most </a:t>
            </a:r>
            <a:r>
              <a:rPr lang="en-US" dirty="0" smtClean="0">
                <a:latin typeface="Times New Roman" panose="02020603050405020304" pitchFamily="18" charset="0"/>
              </a:rPr>
              <a:t>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</a:rPr>
              <a:t>α-,γ- </a:t>
            </a:r>
            <a:r>
              <a:rPr lang="en-US" dirty="0" smtClean="0">
                <a:latin typeface="Times New Roman" panose="02020603050405020304" pitchFamily="18" charset="0"/>
              </a:rPr>
              <a:t>food industry</a:t>
            </a:r>
          </a:p>
        </p:txBody>
      </p:sp>
    </p:spTree>
    <p:extLst>
      <p:ext uri="{BB962C8B-B14F-4D97-AF65-F5344CB8AC3E}">
        <p14:creationId xmlns:p14="http://schemas.microsoft.com/office/powerpoint/2010/main" val="277943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yclodextrin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aminations</a:t>
            </a:r>
            <a:r>
              <a:rPr lang="en-US" sz="1600" dirty="0"/>
              <a:t>, </a:t>
            </a:r>
            <a:r>
              <a:rPr lang="en-US" sz="1600" dirty="0" err="1" smtClean="0"/>
              <a:t>esterifications</a:t>
            </a:r>
            <a:r>
              <a:rPr lang="en-US" sz="1600" dirty="0"/>
              <a:t> </a:t>
            </a:r>
            <a:r>
              <a:rPr lang="en-US" sz="1600" dirty="0" smtClean="0"/>
              <a:t>or </a:t>
            </a:r>
            <a:r>
              <a:rPr lang="en-US" sz="1600" dirty="0" err="1"/>
              <a:t>etherifications</a:t>
            </a:r>
            <a:r>
              <a:rPr lang="en-US" sz="1600" dirty="0"/>
              <a:t> of </a:t>
            </a:r>
            <a:r>
              <a:rPr lang="en-US" sz="1600" dirty="0" err="1" smtClean="0"/>
              <a:t>primar</a:t>
            </a:r>
            <a:r>
              <a:rPr lang="en-US" sz="1600" dirty="0" smtClean="0"/>
              <a:t> and </a:t>
            </a:r>
            <a:r>
              <a:rPr lang="en-US" sz="1600" dirty="0"/>
              <a:t>secondary </a:t>
            </a:r>
            <a:r>
              <a:rPr lang="en-US" sz="1600" dirty="0" smtClean="0"/>
              <a:t>hydroxyl groups </a:t>
            </a:r>
            <a:r>
              <a:rPr lang="en-US" sz="1600" dirty="0"/>
              <a:t>of the </a:t>
            </a:r>
            <a:r>
              <a:rPr lang="en-US" sz="1600" dirty="0" err="1" smtClean="0"/>
              <a:t>cyclodextrins</a:t>
            </a:r>
            <a:endParaRPr lang="en-US" sz="1600" dirty="0" smtClean="0"/>
          </a:p>
          <a:p>
            <a:r>
              <a:rPr lang="en-US" sz="1600" dirty="0" smtClean="0"/>
              <a:t>changed </a:t>
            </a:r>
            <a:r>
              <a:rPr lang="en-US" sz="1600" dirty="0"/>
              <a:t>hydrophobic cavity </a:t>
            </a:r>
            <a:r>
              <a:rPr lang="en-US" sz="1600" dirty="0" smtClean="0"/>
              <a:t>volume, improve </a:t>
            </a:r>
            <a:r>
              <a:rPr lang="en-US" sz="1600" dirty="0"/>
              <a:t>solubility, </a:t>
            </a:r>
            <a:r>
              <a:rPr lang="en-US" sz="1600" dirty="0" smtClean="0"/>
              <a:t>stability against </a:t>
            </a:r>
            <a:r>
              <a:rPr lang="en-US" sz="1600" dirty="0"/>
              <a:t>light or </a:t>
            </a:r>
            <a:r>
              <a:rPr lang="en-US" sz="1600" dirty="0" smtClean="0"/>
              <a:t>oxygen, control </a:t>
            </a:r>
            <a:r>
              <a:rPr lang="en-US" sz="1600" dirty="0"/>
              <a:t>the </a:t>
            </a:r>
            <a:r>
              <a:rPr lang="en-US" sz="1600" dirty="0" smtClean="0"/>
              <a:t>chemical activity </a:t>
            </a:r>
            <a:r>
              <a:rPr lang="en-US" sz="1600" dirty="0"/>
              <a:t>of guest molecules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8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89" y="3609748"/>
            <a:ext cx="2367429" cy="226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80" y="3525120"/>
            <a:ext cx="2433637" cy="2397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79" y="3345252"/>
            <a:ext cx="2795246" cy="23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Inclusion complex formation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inclusion </a:t>
            </a:r>
            <a:r>
              <a:rPr lang="en-US" sz="1600" dirty="0"/>
              <a:t>complexes (host–guest complexes) </a:t>
            </a:r>
            <a:r>
              <a:rPr lang="en-US" sz="1600" dirty="0" smtClean="0"/>
              <a:t>with a </a:t>
            </a:r>
            <a:r>
              <a:rPr lang="en-US" sz="1600" dirty="0"/>
              <a:t>very wide range of solid, liquid and gaseous </a:t>
            </a:r>
            <a:r>
              <a:rPr lang="en-US" sz="1600" dirty="0" smtClean="0"/>
              <a:t>compounds</a:t>
            </a:r>
          </a:p>
          <a:p>
            <a:r>
              <a:rPr lang="en-US" sz="1600" dirty="0" smtClean="0"/>
              <a:t>microenvironment into </a:t>
            </a:r>
            <a:r>
              <a:rPr lang="en-US" sz="1600" dirty="0"/>
              <a:t>which appropriately sized non-polar moieties </a:t>
            </a:r>
            <a:r>
              <a:rPr lang="en-US" sz="1600" dirty="0" smtClean="0"/>
              <a:t>can enter </a:t>
            </a:r>
            <a:r>
              <a:rPr lang="en-US" sz="1600" dirty="0"/>
              <a:t>to form inclusion </a:t>
            </a:r>
            <a:r>
              <a:rPr lang="en-US" sz="1600" dirty="0" smtClean="0"/>
              <a:t>complexes</a:t>
            </a:r>
          </a:p>
          <a:p>
            <a:r>
              <a:rPr lang="en-US" sz="1600" dirty="0"/>
              <a:t>No covalent </a:t>
            </a:r>
            <a:r>
              <a:rPr lang="en-US" sz="1600" dirty="0" smtClean="0"/>
              <a:t>bonds are </a:t>
            </a:r>
            <a:r>
              <a:rPr lang="en-US" sz="1600" dirty="0"/>
              <a:t>broken or formed during formation of the inclusion </a:t>
            </a:r>
            <a:r>
              <a:rPr lang="en-US" sz="1600" dirty="0" smtClean="0"/>
              <a:t>complex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potential guest list for molecular encapsulation in </a:t>
            </a:r>
            <a:r>
              <a:rPr lang="en-US" sz="1600" dirty="0" err="1" smtClean="0"/>
              <a:t>cyclodextrins</a:t>
            </a:r>
            <a:r>
              <a:rPr lang="en-US" sz="1600" dirty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quite varied and </a:t>
            </a:r>
            <a:r>
              <a:rPr lang="en-US" sz="1600" dirty="0" smtClean="0"/>
              <a:t>includes such </a:t>
            </a:r>
            <a:r>
              <a:rPr lang="en-US" sz="1600" dirty="0"/>
              <a:t>compounds </a:t>
            </a:r>
            <a:r>
              <a:rPr lang="en-US" sz="1600" dirty="0" smtClean="0"/>
              <a:t>as straight </a:t>
            </a:r>
            <a:r>
              <a:rPr lang="en-US" sz="1600" dirty="0"/>
              <a:t>or branched chain </a:t>
            </a:r>
            <a:r>
              <a:rPr lang="en-US" sz="1600" dirty="0" err="1"/>
              <a:t>aliphatics</a:t>
            </a:r>
            <a:r>
              <a:rPr lang="en-US" sz="1600" dirty="0"/>
              <a:t>, aldehydes, ketones, </a:t>
            </a:r>
            <a:r>
              <a:rPr lang="en-US" sz="1600" dirty="0" smtClean="0"/>
              <a:t>alcohols, organic </a:t>
            </a:r>
            <a:r>
              <a:rPr lang="en-US" sz="1600" dirty="0"/>
              <a:t>acids, fatty acids, aromatics, gases, and </a:t>
            </a:r>
            <a:r>
              <a:rPr lang="en-US" sz="1600" dirty="0" smtClean="0"/>
              <a:t>polar compounds </a:t>
            </a:r>
            <a:r>
              <a:rPr lang="en-US" sz="1600" dirty="0"/>
              <a:t>such as halogens, </a:t>
            </a:r>
            <a:r>
              <a:rPr lang="en-US" sz="1600" dirty="0" err="1"/>
              <a:t>oxyacids</a:t>
            </a:r>
            <a:r>
              <a:rPr lang="en-US" sz="1600" dirty="0"/>
              <a:t> and amines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F4F7-4AE1-45A2-8EE2-F413503095EE}" type="slidenum">
              <a:rPr lang="el-GR" smtClean="0"/>
              <a:t>9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87" y="4289471"/>
            <a:ext cx="4728210" cy="18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3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1419</TotalTime>
  <Words>922</Words>
  <Application>Microsoft Office PowerPoint</Application>
  <PresentationFormat>Widescreen</PresentationFormat>
  <Paragraphs>138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Helvetica</vt:lpstr>
      <vt:lpstr>Times New Roman</vt:lpstr>
      <vt:lpstr>Organic</vt:lpstr>
      <vt:lpstr>Πανεπιστήμιο Κρήτης-Τμήμα Χημείας Μάθημα:Υπερμοριακή Χημεία Καθηγητής:Κουτσολέλος Αθανάσιος   Παρουσίαση Κυκλοδεξτρίνες</vt:lpstr>
      <vt:lpstr>Cyclodextrines ????</vt:lpstr>
      <vt:lpstr>History</vt:lpstr>
      <vt:lpstr>Production of cyclodextrins</vt:lpstr>
      <vt:lpstr>Chemical structure</vt:lpstr>
      <vt:lpstr>PowerPoint Presentation</vt:lpstr>
      <vt:lpstr>Cyclodextrins properties</vt:lpstr>
      <vt:lpstr>Cyclodextrin derivatives</vt:lpstr>
      <vt:lpstr>Inclusion complex formation</vt:lpstr>
      <vt:lpstr>Inclusion complex formation</vt:lpstr>
      <vt:lpstr>PowerPoint Presentation</vt:lpstr>
      <vt:lpstr>BENEFICIAL EFFECTS OF COMPLEXATION WITH CYCLODEXTRINS</vt:lpstr>
      <vt:lpstr>Applications</vt:lpstr>
      <vt:lpstr>PowerPoint Presentation</vt:lpstr>
      <vt:lpstr>Pharmaceutical applications </vt:lpstr>
      <vt:lpstr>Pharmaceutical applications </vt:lpstr>
      <vt:lpstr>PowerPoint Presentation</vt:lpstr>
      <vt:lpstr>Dye-Sensitized Solar Cell</vt:lpstr>
      <vt:lpstr>Complexation of Polyoxometalates with Cyclodextrins 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Κρήτης-Τμήμα Χημείας Μάθημα:Υπερμοριακή Χημεία Καθηγητής:Κουτσολέλος Αθανάσιος   Παρουσίαση Κυκλοδεξτρίνες</dc:title>
  <dc:creator>Manos4</dc:creator>
  <cp:lastModifiedBy>Manos4</cp:lastModifiedBy>
  <cp:revision>97</cp:revision>
  <dcterms:created xsi:type="dcterms:W3CDTF">2016-05-09T07:48:52Z</dcterms:created>
  <dcterms:modified xsi:type="dcterms:W3CDTF">2016-05-14T10:48:50Z</dcterms:modified>
</cp:coreProperties>
</file>